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5143500" cx="9144000"/>
  <p:notesSz cx="6858000" cy="9144000"/>
  <p:embeddedFontLst>
    <p:embeddedFont>
      <p:font typeface="Playfair Display"/>
      <p:regular r:id="rId13"/>
      <p:bold r:id="rId14"/>
      <p:italic r:id="rId15"/>
      <p:boldItalic r:id="rId16"/>
    </p:embeddedFont>
    <p:embeddedFont>
      <p:font typeface="Lato"/>
      <p:regular r:id="rId17"/>
      <p:bold r:id="rId18"/>
      <p:italic r:id="rId19"/>
      <p:boldItalic r:id="rId2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Lato-boldItalic.fntdata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PlayfairDisplay-regular.fntdata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PlayfairDisplay-italic.fntdata"/><Relationship Id="rId14" Type="http://schemas.openxmlformats.org/officeDocument/2006/relationships/font" Target="fonts/PlayfairDisplay-bold.fntdata"/><Relationship Id="rId17" Type="http://schemas.openxmlformats.org/officeDocument/2006/relationships/font" Target="fonts/Lato-regular.fntdata"/><Relationship Id="rId16" Type="http://schemas.openxmlformats.org/officeDocument/2006/relationships/font" Target="fonts/PlayfairDisplay-boldItalic.fntdata"/><Relationship Id="rId5" Type="http://schemas.openxmlformats.org/officeDocument/2006/relationships/slide" Target="slides/slide1.xml"/><Relationship Id="rId19" Type="http://schemas.openxmlformats.org/officeDocument/2006/relationships/font" Target="fonts/Lato-italic.fntdata"/><Relationship Id="rId6" Type="http://schemas.openxmlformats.org/officeDocument/2006/relationships/slide" Target="slides/slide2.xml"/><Relationship Id="rId18" Type="http://schemas.openxmlformats.org/officeDocument/2006/relationships/font" Target="fonts/Lato-bold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c6f83aa91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c6f83aa91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75d8a35682_0_9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75d8a35682_0_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g75d93c3de0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6" name="Google Shape;76;g75d93c3de0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75d8a35682_0_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75d8a35682_0_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75d8a35682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75d8a35682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75d8a35682_0_6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75d8a35682_0_6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75d8a35682_0_7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75d8a35682_0_7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2749050" y="748800"/>
            <a:ext cx="3645900" cy="36459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2992950" y="992700"/>
            <a:ext cx="3158100" cy="3158100"/>
          </a:xfrm>
          <a:prstGeom prst="rect">
            <a:avLst/>
          </a:prstGeom>
          <a:noFill/>
          <a:ln cap="flat" cmpd="sng" w="28575">
            <a:solidFill>
              <a:schemeClr val="lt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ato"/>
              <a:buNone/>
              <a:defRPr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096363" y="3266930"/>
            <a:ext cx="2951400" cy="701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Playfair Display"/>
              <a:buNone/>
              <a:defRPr b="1" sz="1800">
                <a:solidFill>
                  <a:schemeClr val="lt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33100"/>
            <a:ext cx="8520600" cy="161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SzPts val="10000"/>
              <a:buFont typeface="Lato"/>
              <a:buNone/>
              <a:defRPr sz="10000">
                <a:latin typeface="Lato"/>
                <a:ea typeface="Lato"/>
                <a:cs typeface="Lato"/>
                <a:sym typeface="Lato"/>
              </a:defRPr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2919450"/>
            <a:ext cx="8520600" cy="107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type="title"/>
          </p:nvPr>
        </p:nvSpPr>
        <p:spPr>
          <a:xfrm>
            <a:off x="509550" y="1423875"/>
            <a:ext cx="8124900" cy="179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Google Shape;20;p4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6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3" name="Google Shape;33;p7"/>
          <p:cNvSpPr txBox="1"/>
          <p:nvPr>
            <p:ph idx="1" type="body"/>
          </p:nvPr>
        </p:nvSpPr>
        <p:spPr>
          <a:xfrm>
            <a:off x="311700" y="1391378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4" name="Google Shape;34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Lato"/>
              <a:buNone/>
              <a:defRPr b="0" sz="4800">
                <a:solidFill>
                  <a:schemeClr val="lt1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37" name="Google Shape;37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0" name="Google Shape;40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1" name="Google Shape;41;p9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2" name="Google Shape;42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3" name="Google Shape;43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7" name="Google Shape;47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coral">
    <p:bg>
      <p:bgPr>
        <a:solidFill>
          <a:srgbClr val="FCE5CD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Playfair Display"/>
              <a:buNone/>
              <a:defRPr b="1" sz="3200">
                <a:solidFill>
                  <a:schemeClr val="dk1"/>
                </a:solidFill>
                <a:latin typeface="Playfair Display"/>
                <a:ea typeface="Playfair Display"/>
                <a:cs typeface="Playfair Display"/>
                <a:sym typeface="Playfair Display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Lato"/>
              <a:buChar char="●"/>
              <a:defRPr sz="18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●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Lato"/>
              <a:buChar char="○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Lato"/>
              <a:buChar char="■"/>
              <a:defRPr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Lato"/>
                <a:ea typeface="Lato"/>
                <a:cs typeface="Lato"/>
                <a:sym typeface="La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3096250" y="1627200"/>
            <a:ext cx="2951400" cy="158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lang="ru" sz="4800"/>
              <a:t>Словарь</a:t>
            </a:r>
            <a:r>
              <a:rPr b="0" lang="ru" sz="1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3096375" y="3063873"/>
            <a:ext cx="2951400" cy="904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русских синонимов заимствованных слов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265500" y="1107950"/>
            <a:ext cx="4045200" cy="168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этом проекте</a:t>
            </a:r>
            <a:endParaRPr/>
          </a:p>
        </p:txBody>
      </p:sp>
      <p:sp>
        <p:nvSpPr>
          <p:cNvPr id="66" name="Google Shape;66;p14"/>
          <p:cNvSpPr txBox="1"/>
          <p:nvPr>
            <p:ph idx="2" type="body"/>
          </p:nvPr>
        </p:nvSpPr>
        <p:spPr>
          <a:xfrm>
            <a:off x="4939500" y="133950"/>
            <a:ext cx="3837000" cy="3962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</a:rPr>
              <a:t>Жил был в начале 19 века славный боевой</a:t>
            </a:r>
            <a:r>
              <a:rPr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адмирал Шишков. Он прославился не только военными победами, но и борьбой с заимствованиями. Шишков предлагал не просто русские синонимы, а конструировал новые слова из русских корней. Правда, они не прижились и выглядели для современников забавно. Широко известны то ли предложенные им, то ли приписанные ему </a:t>
            </a: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мокроступы – калоши. 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</p:txBody>
      </p:sp>
      <p:sp>
        <p:nvSpPr>
          <p:cNvPr id="67" name="Google Shape;67;p14"/>
          <p:cNvSpPr txBox="1"/>
          <p:nvPr>
            <p:ph idx="1" type="subTitle"/>
          </p:nvPr>
        </p:nvSpPr>
        <p:spPr>
          <a:xfrm>
            <a:off x="265500" y="2845200"/>
            <a:ext cx="4045200" cy="726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400">
                <a:solidFill>
                  <a:srgbClr val="434343"/>
                </a:solidFill>
              </a:rPr>
              <a:t>Вы считаете, что заимствованное слово засоряет русский язык? 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DD7E6B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5"/>
          <p:cNvSpPr txBox="1"/>
          <p:nvPr>
            <p:ph idx="2" type="body"/>
          </p:nvPr>
        </p:nvSpPr>
        <p:spPr>
          <a:xfrm>
            <a:off x="4971250" y="546700"/>
            <a:ext cx="3837000" cy="4048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Настрочив эпиграмму, А.С.Пушкин сохранил память об адмирале  на века.</a:t>
            </a:r>
            <a:endParaRPr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Угрюмых тройка есть певцов —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Шихматов, Шаховской, Шишков,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Уму есть тройка супостатов —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Шишков наш, Шаховской, Шихматов,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Но кто глупей из тройки злой?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Шишков, Шихматов, Шаховской!</a:t>
            </a:r>
            <a:endParaRPr i="1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latin typeface="Times New Roman"/>
                <a:ea typeface="Times New Roman"/>
                <a:cs typeface="Times New Roman"/>
                <a:sym typeface="Times New Roman"/>
              </a:rPr>
              <a:t>1815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r>
              <a:rPr i="1" lang="ru">
                <a:latin typeface="Times New Roman"/>
                <a:ea typeface="Times New Roman"/>
                <a:cs typeface="Times New Roman"/>
                <a:sym typeface="Times New Roman"/>
              </a:rPr>
              <a:t>при жизни Пушкина не публиковалось</a:t>
            </a:r>
            <a:endParaRPr i="1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73" name="Google Shape;7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31875" y="-950"/>
            <a:ext cx="3730625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6"/>
          <p:cNvSpPr txBox="1"/>
          <p:nvPr>
            <p:ph type="title"/>
          </p:nvPr>
        </p:nvSpPr>
        <p:spPr>
          <a:xfrm>
            <a:off x="392550" y="707657"/>
            <a:ext cx="4045200" cy="2565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3200"/>
              <a:t>Предложите слово-синоним, которое лучше использовать в речи.</a:t>
            </a:r>
            <a:endParaRPr/>
          </a:p>
        </p:txBody>
      </p:sp>
      <p:sp>
        <p:nvSpPr>
          <p:cNvPr id="79" name="Google Shape;79;p16"/>
          <p:cNvSpPr txBox="1"/>
          <p:nvPr/>
        </p:nvSpPr>
        <p:spPr>
          <a:xfrm>
            <a:off x="4889500" y="3547950"/>
            <a:ext cx="3837000" cy="888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>
                <a:solidFill>
                  <a:srgbClr val="FFFFFF"/>
                </a:solidFill>
                <a:latin typeface="Lato"/>
                <a:ea typeface="Lato"/>
                <a:cs typeface="Lato"/>
                <a:sym typeface="Lato"/>
              </a:rPr>
              <a:t>Для того чтобы словарь было удобно и приятно читать, старайтесь не изменять шрифт и его размер. </a:t>
            </a:r>
            <a:endParaRPr>
              <a:solidFill>
                <a:srgbClr val="FFFFFF"/>
              </a:solidFill>
            </a:endParaRPr>
          </a:p>
        </p:txBody>
      </p:sp>
      <p:sp>
        <p:nvSpPr>
          <p:cNvPr id="80" name="Google Shape;80;p16"/>
          <p:cNvSpPr txBox="1"/>
          <p:nvPr>
            <p:ph idx="1" type="subTitle"/>
          </p:nvPr>
        </p:nvSpPr>
        <p:spPr>
          <a:xfrm>
            <a:off x="392550" y="3654750"/>
            <a:ext cx="4045200" cy="78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400">
                <a:solidFill>
                  <a:srgbClr val="000000"/>
                </a:solidFill>
              </a:rPr>
              <a:t>Нет подходящего по значению слова? Может быть нужно придумать новое, состоящее из русских корней? 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4793800" y="454325"/>
            <a:ext cx="3837000" cy="2362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ru" sz="2400">
                <a:solidFill>
                  <a:srgbClr val="FFFFFF"/>
                </a:solidFill>
                <a:latin typeface="Playfair Display"/>
                <a:ea typeface="Playfair Display"/>
                <a:cs typeface="Playfair Display"/>
                <a:sym typeface="Playfair Display"/>
              </a:rPr>
              <a:t>Давайте с уважением отнесёмся к работе друг друга и тогда у нас всё получится!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7"/>
          <p:cNvSpPr txBox="1"/>
          <p:nvPr>
            <p:ph type="title"/>
          </p:nvPr>
        </p:nvSpPr>
        <p:spPr>
          <a:xfrm>
            <a:off x="311700" y="184975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Об этом проекте</a:t>
            </a:r>
            <a:endParaRPr/>
          </a:p>
        </p:txBody>
      </p:sp>
      <p:sp>
        <p:nvSpPr>
          <p:cNvPr id="87" name="Google Shape;87;p17"/>
          <p:cNvSpPr txBox="1"/>
          <p:nvPr>
            <p:ph idx="1" type="body"/>
          </p:nvPr>
        </p:nvSpPr>
        <p:spPr>
          <a:xfrm>
            <a:off x="311700" y="811075"/>
            <a:ext cx="8520600" cy="418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Правильно оформленная словарная статья должна содержать </a:t>
            </a:r>
            <a:r>
              <a:rPr b="1" lang="ru"/>
              <a:t>в заголовке</a:t>
            </a:r>
            <a:r>
              <a:rPr lang="ru"/>
              <a:t> заимствованное слово в начальной форме с указанием части речи, если нужно - стиля, где используется.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ru"/>
              <a:t> </a:t>
            </a:r>
            <a:r>
              <a:rPr b="1" lang="ru"/>
              <a:t>В левом столбце</a:t>
            </a:r>
            <a:r>
              <a:rPr lang="ru"/>
              <a:t>  укажите лексическое значение слова и пример его использования. Лексическое значение можно быстро найти в поисковых системах, например, в Яндексе: “хакнуть что это”. Если слово уже вошло в словари, можно использовать  словарную статью как образец.  Пример использования легко найти по запросу в социальных сетях или поисковых системах.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/>
              <a:t>В правом  столбце</a:t>
            </a:r>
            <a:r>
              <a:rPr lang="ru"/>
              <a:t> запишите русское слово-синоним и созданное вами слово (если получилось).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b="1" lang="ru"/>
              <a:t>Справа внизу</a:t>
            </a:r>
            <a:r>
              <a:rPr lang="ru"/>
              <a:t> есть поле для сведений об авторе. Укажите , что считаете нужными. Посмотрите. что сделали другие участники проекта. </a:t>
            </a:r>
            <a:r>
              <a:rPr b="1" lang="ru"/>
              <a:t>Комментарии приветствуются.</a:t>
            </a:r>
            <a:r>
              <a:rPr lang="ru"/>
              <a:t> 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 b="1" sz="1400"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8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Введите слово </a:t>
            </a:r>
            <a:r>
              <a:rPr lang="ru" sz="1800"/>
              <a:t>-</a:t>
            </a:r>
            <a:r>
              <a:rPr lang="ru"/>
              <a:t> </a:t>
            </a:r>
            <a:r>
              <a:rPr lang="ru" sz="1400"/>
              <a:t>начальная форма</a:t>
            </a:r>
            <a:r>
              <a:rPr lang="ru" sz="1400"/>
              <a:t>, стилистическая окраска (если есть)</a:t>
            </a:r>
            <a:endParaRPr sz="1400"/>
          </a:p>
        </p:txBody>
      </p:sp>
      <p:sp>
        <p:nvSpPr>
          <p:cNvPr id="93" name="Google Shape;93;p18"/>
          <p:cNvSpPr txBox="1"/>
          <p:nvPr>
            <p:ph idx="1" type="body"/>
          </p:nvPr>
        </p:nvSpPr>
        <p:spPr>
          <a:xfrm>
            <a:off x="311700" y="1152475"/>
            <a:ext cx="3999900" cy="13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Лексическое значение</a:t>
            </a:r>
            <a:endParaRPr/>
          </a:p>
        </p:txBody>
      </p:sp>
      <p:sp>
        <p:nvSpPr>
          <p:cNvPr id="94" name="Google Shape;94;p18"/>
          <p:cNvSpPr txBox="1"/>
          <p:nvPr>
            <p:ph idx="2" type="body"/>
          </p:nvPr>
        </p:nvSpPr>
        <p:spPr>
          <a:xfrm>
            <a:off x="4724400" y="1152475"/>
            <a:ext cx="41076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синоним(ы)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введите слова</a:t>
            </a:r>
            <a:endParaRPr/>
          </a:p>
        </p:txBody>
      </p:sp>
      <p:sp>
        <p:nvSpPr>
          <p:cNvPr id="95" name="Google Shape;95;p18"/>
          <p:cNvSpPr txBox="1"/>
          <p:nvPr>
            <p:ph idx="2" type="body"/>
          </p:nvPr>
        </p:nvSpPr>
        <p:spPr>
          <a:xfrm>
            <a:off x="4724700" y="3900200"/>
            <a:ext cx="4107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ru"/>
              <a:t>Автор: </a:t>
            </a:r>
            <a:r>
              <a:rPr lang="ru"/>
              <a:t>укажите сведения о себе</a:t>
            </a:r>
            <a:endParaRPr/>
          </a:p>
        </p:txBody>
      </p:sp>
      <p:sp>
        <p:nvSpPr>
          <p:cNvPr id="96" name="Google Shape;96;p18"/>
          <p:cNvSpPr txBox="1"/>
          <p:nvPr>
            <p:ph idx="2" type="body"/>
          </p:nvPr>
        </p:nvSpPr>
        <p:spPr>
          <a:xfrm>
            <a:off x="4724400" y="2571750"/>
            <a:ext cx="43524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неолигизм(ы)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введите слова</a:t>
            </a:r>
            <a:endParaRPr/>
          </a:p>
        </p:txBody>
      </p:sp>
      <p:sp>
        <p:nvSpPr>
          <p:cNvPr id="97" name="Google Shape;97;p18"/>
          <p:cNvSpPr txBox="1"/>
          <p:nvPr>
            <p:ph idx="1" type="body"/>
          </p:nvPr>
        </p:nvSpPr>
        <p:spPr>
          <a:xfrm>
            <a:off x="311700" y="2595500"/>
            <a:ext cx="3999900" cy="13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Примеры использования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9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хакнуть</a:t>
            </a:r>
            <a:r>
              <a:rPr lang="ru" sz="1400"/>
              <a:t> - глагол, хакнуть (сов.в.), общеупот., недавно жаргон.</a:t>
            </a:r>
            <a:endParaRPr sz="1400"/>
          </a:p>
        </p:txBody>
      </p:sp>
      <p:sp>
        <p:nvSpPr>
          <p:cNvPr id="103" name="Google Shape;103;p19"/>
          <p:cNvSpPr txBox="1"/>
          <p:nvPr>
            <p:ph idx="1" type="body"/>
          </p:nvPr>
        </p:nvSpPr>
        <p:spPr>
          <a:xfrm>
            <a:off x="311700" y="1152475"/>
            <a:ext cx="3999900" cy="141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используя хакерские приёмы, технологии, незаконно получить доступ к чужой информации; взломать (сайт, компьютер)</a:t>
            </a:r>
            <a:r>
              <a:rPr lang="ru">
                <a:solidFill>
                  <a:srgbClr val="333333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333333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4" name="Google Shape;104;p19"/>
          <p:cNvSpPr txBox="1"/>
          <p:nvPr>
            <p:ph idx="2" type="body"/>
          </p:nvPr>
        </p:nvSpPr>
        <p:spPr>
          <a:xfrm>
            <a:off x="4724400" y="1152475"/>
            <a:ext cx="41076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синоним(ы)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распечатать, вскрыть</a:t>
            </a:r>
            <a:endParaRPr/>
          </a:p>
        </p:txBody>
      </p:sp>
      <p:sp>
        <p:nvSpPr>
          <p:cNvPr id="105" name="Google Shape;105;p19"/>
          <p:cNvSpPr txBox="1"/>
          <p:nvPr>
            <p:ph idx="2" type="body"/>
          </p:nvPr>
        </p:nvSpPr>
        <p:spPr>
          <a:xfrm>
            <a:off x="4724700" y="3900200"/>
            <a:ext cx="4107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b="1" lang="ru"/>
              <a:t>Автор: </a:t>
            </a:r>
            <a:r>
              <a:rPr lang="ru"/>
              <a:t>ШИВ, Москва, учитель</a:t>
            </a:r>
            <a:endParaRPr/>
          </a:p>
        </p:txBody>
      </p:sp>
      <p:sp>
        <p:nvSpPr>
          <p:cNvPr id="106" name="Google Shape;106;p19"/>
          <p:cNvSpPr txBox="1"/>
          <p:nvPr>
            <p:ph idx="2" type="body"/>
          </p:nvPr>
        </p:nvSpPr>
        <p:spPr>
          <a:xfrm>
            <a:off x="4724400" y="2571750"/>
            <a:ext cx="43524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неолигизм(ы)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раскодить</a:t>
            </a:r>
            <a:endParaRPr/>
          </a:p>
        </p:txBody>
      </p:sp>
      <p:sp>
        <p:nvSpPr>
          <p:cNvPr id="107" name="Google Shape;107;p19"/>
          <p:cNvSpPr txBox="1"/>
          <p:nvPr>
            <p:ph idx="1" type="body"/>
          </p:nvPr>
        </p:nvSpPr>
        <p:spPr>
          <a:xfrm>
            <a:off x="311700" y="2571750"/>
            <a:ext cx="3999900" cy="13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ru" sz="1200">
                <a:solidFill>
                  <a:srgbClr val="1D21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</a:t>
            </a:r>
            <a:r>
              <a:rPr lang="ru" sz="1200">
                <a:solidFill>
                  <a:srgbClr val="1D21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А лет в 10 Пентагон хакнуть захочет, да?” (FB)</a:t>
            </a:r>
            <a:endParaRPr sz="1200">
              <a:solidFill>
                <a:srgbClr val="1D2129"/>
              </a:solidFill>
              <a:highlight>
                <a:srgbClr val="FFFFFF"/>
              </a:highlight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1200"/>
              </a:spcBef>
              <a:spcAft>
                <a:spcPts val="1600"/>
              </a:spcAft>
              <a:buNone/>
            </a:pPr>
            <a:r>
              <a:rPr lang="ru" sz="1200">
                <a:solidFill>
                  <a:srgbClr val="1D21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“Хакнуть человечество” (</a:t>
            </a:r>
            <a:r>
              <a:rPr i="1" lang="ru" sz="1200">
                <a:solidFill>
                  <a:srgbClr val="1D21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перен.)</a:t>
            </a:r>
            <a:r>
              <a:rPr lang="ru" sz="1200">
                <a:solidFill>
                  <a:srgbClr val="1D2129"/>
                </a:solidFill>
                <a:highlight>
                  <a:srgbClr val="FFFFFF"/>
                </a:highlight>
                <a:latin typeface="Arial"/>
                <a:ea typeface="Arial"/>
                <a:cs typeface="Arial"/>
                <a:sym typeface="Arial"/>
              </a:rPr>
              <a:t>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noFill/>
      </p:bgPr>
    </p:bg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0"/>
          <p:cNvSpPr txBox="1"/>
          <p:nvPr>
            <p:ph type="title"/>
          </p:nvPr>
        </p:nvSpPr>
        <p:spPr>
          <a:xfrm>
            <a:off x="311700" y="391350"/>
            <a:ext cx="8520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/>
              <a:t>Введите слово </a:t>
            </a:r>
            <a:r>
              <a:rPr lang="ru" sz="1800"/>
              <a:t>-</a:t>
            </a:r>
            <a:r>
              <a:rPr lang="ru"/>
              <a:t> </a:t>
            </a:r>
            <a:r>
              <a:rPr lang="ru" sz="1400"/>
              <a:t>начальная форма, стилистическая окраска (если есть)</a:t>
            </a:r>
            <a:endParaRPr sz="1400"/>
          </a:p>
        </p:txBody>
      </p:sp>
      <p:sp>
        <p:nvSpPr>
          <p:cNvPr id="113" name="Google Shape;113;p20"/>
          <p:cNvSpPr txBox="1"/>
          <p:nvPr>
            <p:ph idx="1" type="body"/>
          </p:nvPr>
        </p:nvSpPr>
        <p:spPr>
          <a:xfrm>
            <a:off x="311700" y="1152475"/>
            <a:ext cx="3999900" cy="13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Лексическое значение</a:t>
            </a:r>
            <a:endParaRPr/>
          </a:p>
        </p:txBody>
      </p:sp>
      <p:sp>
        <p:nvSpPr>
          <p:cNvPr id="114" name="Google Shape;114;p20"/>
          <p:cNvSpPr txBox="1"/>
          <p:nvPr>
            <p:ph idx="2" type="body"/>
          </p:nvPr>
        </p:nvSpPr>
        <p:spPr>
          <a:xfrm>
            <a:off x="4724400" y="1152475"/>
            <a:ext cx="41076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синоним(ы)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введите слова</a:t>
            </a:r>
            <a:endParaRPr/>
          </a:p>
        </p:txBody>
      </p:sp>
      <p:sp>
        <p:nvSpPr>
          <p:cNvPr id="115" name="Google Shape;115;p20"/>
          <p:cNvSpPr txBox="1"/>
          <p:nvPr>
            <p:ph idx="2" type="body"/>
          </p:nvPr>
        </p:nvSpPr>
        <p:spPr>
          <a:xfrm>
            <a:off x="4724700" y="3900200"/>
            <a:ext cx="4107600" cy="626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lang="ru"/>
              <a:t>Автор: </a:t>
            </a:r>
            <a:r>
              <a:rPr lang="ru"/>
              <a:t>укажите сведения о себе</a:t>
            </a:r>
            <a:endParaRPr/>
          </a:p>
        </p:txBody>
      </p:sp>
      <p:sp>
        <p:nvSpPr>
          <p:cNvPr id="116" name="Google Shape;116;p20"/>
          <p:cNvSpPr txBox="1"/>
          <p:nvPr>
            <p:ph idx="2" type="body"/>
          </p:nvPr>
        </p:nvSpPr>
        <p:spPr>
          <a:xfrm>
            <a:off x="4724400" y="2571750"/>
            <a:ext cx="4352400" cy="88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/>
              <a:t>неолигизм(ы)</a:t>
            </a:r>
            <a:endParaRPr b="1"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ru"/>
              <a:t>введите слова</a:t>
            </a:r>
            <a:endParaRPr/>
          </a:p>
        </p:txBody>
      </p:sp>
      <p:sp>
        <p:nvSpPr>
          <p:cNvPr id="117" name="Google Shape;117;p20"/>
          <p:cNvSpPr txBox="1"/>
          <p:nvPr>
            <p:ph idx="1" type="body"/>
          </p:nvPr>
        </p:nvSpPr>
        <p:spPr>
          <a:xfrm>
            <a:off x="311700" y="2595500"/>
            <a:ext cx="3999900" cy="1308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ru"/>
              <a:t>Примеры использования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oral">
  <a:themeElements>
    <a:clrScheme name="Coral">
      <a:dk1>
        <a:srgbClr val="F55E61"/>
      </a:dk1>
      <a:lt1>
        <a:srgbClr val="FFFFFF"/>
      </a:lt1>
      <a:dk2>
        <a:srgbClr val="5E696C"/>
      </a:dk2>
      <a:lt2>
        <a:srgbClr val="BFC7CA"/>
      </a:lt2>
      <a:accent1>
        <a:srgbClr val="1E2D31"/>
      </a:accent1>
      <a:accent2>
        <a:srgbClr val="273C42"/>
      </a:accent2>
      <a:accent3>
        <a:srgbClr val="83D061"/>
      </a:accent3>
      <a:accent4>
        <a:srgbClr val="F6CD4C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