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87" r:id="rId32"/>
    <p:sldId id="281" r:id="rId33"/>
    <p:sldId id="288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A71EE3-F0DF-4ABB-967C-B2B472452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8CBF9A2-4296-4997-80F1-3C25BEA0E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58C10D-9F53-42F6-A499-102C11EE4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59F2-C56E-461E-8BE1-CBE268CC9CF1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A29756-A740-4792-9506-07C86D1CD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68E0D7-0742-4763-A27B-A3A2E7FAB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B346-BC10-4D1A-857F-380CFF6FA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37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639651-9B07-400B-A4D2-CCCD9C1E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E3F09AE-4325-4920-90D0-958695731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E40351-36FA-4B6C-B607-8587427E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59F2-C56E-461E-8BE1-CBE268CC9CF1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C41E02-8924-415E-9260-45BD7D990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8ADCB3E-B397-4B69-A332-2C7378669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B346-BC10-4D1A-857F-380CFF6FA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74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234036E-2F25-400C-A530-895C2318ED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EFF63F5-5025-4743-AAB5-AD17670B5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6904D3-EBF9-4D08-AB2F-1A3A95A59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59F2-C56E-461E-8BE1-CBE268CC9CF1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6DBC84-793F-4CEA-8FAC-271D134B8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F8AB418-D080-40AD-AC50-3AA2708C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B346-BC10-4D1A-857F-380CFF6FA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24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1FA181-B4C1-4741-A1F4-FA1930AAC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28A9B3-3792-489C-A79B-E37DA9380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F718538-2027-4839-8CB0-7804D61F0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59F2-C56E-461E-8BE1-CBE268CC9CF1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DA0D887-3821-4E99-BB21-047DFDEA0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FEF55F-CABC-4AA7-81B6-D160A972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B346-BC10-4D1A-857F-380CFF6FA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88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B950CD-BEAF-4A31-865D-73A6112E6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20EA834-4280-4B11-8D31-5B384D549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902C1A-6317-4616-BE2D-343CAE5FF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59F2-C56E-461E-8BE1-CBE268CC9CF1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1FD40D-43A7-46DF-AE89-2D6ACEFB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0C28C0-798F-48FC-A51A-55823AA64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B346-BC10-4D1A-857F-380CFF6FA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3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789D58-F3C8-4C01-97CF-E547F9A5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5FBA03-6CFF-4047-9C96-256C2CD3A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27372EE-5078-4A76-BB53-9F6F3458C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A5BB874-5989-40E2-8E6E-9341AF08D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59F2-C56E-461E-8BE1-CBE268CC9CF1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8047D0E-7672-4F5B-A7F1-D33564894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09AB232-54AC-4608-8934-27647B2DC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B346-BC10-4D1A-857F-380CFF6FA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73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9CDA25-3474-4D1D-BE68-CA695D0B3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5CE5EC9-C1B3-4CD1-A790-11E5EAD2B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31F8CC3-B5E3-4655-9E4C-ECB192A85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003FC64-1B9E-4451-8CA2-3F8B4BC80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48B80D1-033B-443E-9986-55EBA10E2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1E455C9-3D63-431D-A85D-75624BA35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59F2-C56E-461E-8BE1-CBE268CC9CF1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C2AC5FA-727F-406B-9276-AA6DD43B1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6175BF3-6665-4CCA-9158-2B6034151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B346-BC10-4D1A-857F-380CFF6FA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67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0094FF-A38B-40CA-BF88-DCEB57BB9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0714BAB-0F0F-4A50-B87D-53ECC611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59F2-C56E-461E-8BE1-CBE268CC9CF1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16E1B95-2912-4F64-B4F0-280078105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BE5F330-A7DA-419F-B3B1-8C4548D89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B346-BC10-4D1A-857F-380CFF6FA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5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9C8B098-120B-4015-B600-D49F7884A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59F2-C56E-461E-8BE1-CBE268CC9CF1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668E1AC-3E18-4F0B-997C-C0B73524D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DC91554-B37B-4E88-BE33-B921D1C0A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B346-BC10-4D1A-857F-380CFF6FA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22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7A23DC-6A4A-4D9C-8ACD-99760E9B8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B6F085-58AF-4838-9027-CE59FBAEC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0B848B9-DC3A-47A0-9E20-D99D9A36F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51E355D-B86F-40EB-A5FE-9240F7CE9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59F2-C56E-461E-8BE1-CBE268CC9CF1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99CC13B-07BC-46A8-AB6C-08F9ACAC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034AF35-5C5F-4983-BD98-F57F57075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B346-BC10-4D1A-857F-380CFF6FA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09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FDBB6A-B4E0-4C48-A687-F54E99E8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FF7B444-2E01-4F42-8B56-0423347F0D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C5EEC2B-0CC6-42FA-A9A0-DDE0F8B10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D70D43A-72E5-41DD-9212-BFD1CA49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59F2-C56E-461E-8BE1-CBE268CC9CF1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B7BA150-4D70-4874-B483-086BCA28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2C24ADE-C07A-4051-B5BE-6586894F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B346-BC10-4D1A-857F-380CFF6FA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25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ramki-photoshop.ru/vyrezy.html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FD0F47-CD6F-4A9D-B8EA-26D1F8229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96DAF5F-6008-4131-9BD3-B49857B86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5878F1-EF85-4997-9C06-BA900B39BB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C59F2-C56E-461E-8BE1-CBE268CC9CF1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92C5FD-4387-480A-9B14-235DA8B6F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B500897-8CA9-47D2-94F5-A740E460F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9B346-BC10-4D1A-857F-380CFF6FA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7D6E7689-00FE-4970-B1C4-878B05907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5381" y="1224828"/>
            <a:ext cx="6594764" cy="2852737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FF0000"/>
                </a:solidFill>
              </a:rPr>
              <a:t>СУНДУЧОК С ЗАСТЫВШИМИ ДИМИНУТИВАМИ: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chemeClr val="bg1">
                    <a:lumMod val="50000"/>
                  </a:schemeClr>
                </a:solidFill>
              </a:rPr>
              <a:t>УМЕНЬШИТЕЛЬНО-ЛАСКАТЕЛЬНЫЕ СЛОВА В РУССКОМ ЯЗЫКЕ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DDC7C67-0FFB-4E89-87A3-3B5DC78FC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3035" y="4534045"/>
            <a:ext cx="7245929" cy="150018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методический кейс</a:t>
            </a:r>
          </a:p>
          <a:p>
            <a:r>
              <a:rPr lang="ru-RU" dirty="0"/>
              <a:t>по развитию практик обучения русскому языку и языкам народов России в контексте межкультурной коммуникации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741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D8E11B-15AD-49AD-859D-3F9D60227383}"/>
              </a:ext>
            </a:extLst>
          </p:cNvPr>
          <p:cNvSpPr txBox="1"/>
          <p:nvPr/>
        </p:nvSpPr>
        <p:spPr>
          <a:xfrm>
            <a:off x="2431472" y="1646676"/>
            <a:ext cx="7329055" cy="5871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Случай 1.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774359-BC53-4EBA-BFD3-AE90F75E0B55}"/>
              </a:ext>
            </a:extLst>
          </p:cNvPr>
          <p:cNvSpPr txBox="1"/>
          <p:nvPr/>
        </p:nvSpPr>
        <p:spPr>
          <a:xfrm>
            <a:off x="2431472" y="2427007"/>
            <a:ext cx="7211293" cy="32746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Уменьшительные суффиксы здесь выражают одновременно уменьшительность и подобие. По смыслу слова с уменьшительными суффиксами и слова, от которых они произошли, очень далеки друг от друга, поэтому они и не воспринимаются как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диминутивы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независимо от того, живы ли их «родители», как в парах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РАДУГа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РАДУЖ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или уже полузабыты, как в парах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ПЕСТ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ПЕСТ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ИК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566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774359-BC53-4EBA-BFD3-AE90F75E0B55}"/>
              </a:ext>
            </a:extLst>
          </p:cNvPr>
          <p:cNvSpPr txBox="1"/>
          <p:nvPr/>
        </p:nvSpPr>
        <p:spPr>
          <a:xfrm>
            <a:off x="2328441" y="752754"/>
            <a:ext cx="7211293" cy="32746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Такое бывает не только с научными терминами, но и с разными хозяйственными и бытовыми словами.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КОРИЦА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исходно «маленькая кора»,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МЕШОК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– «маленький мех»,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ПОЛОТЕНЦЕ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– «маленькое полотно», но, хотя слова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МЕХ,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КОРА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ПОЛОТНО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сохранились, расхождение смысла не дает воспринимать их «пары» ни родственными, ни уменьшительными.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70" y="4027369"/>
            <a:ext cx="2656763" cy="2399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787" y="4027368"/>
            <a:ext cx="2960263" cy="222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61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D8E11B-15AD-49AD-859D-3F9D60227383}"/>
              </a:ext>
            </a:extLst>
          </p:cNvPr>
          <p:cNvSpPr txBox="1"/>
          <p:nvPr/>
        </p:nvSpPr>
        <p:spPr>
          <a:xfrm>
            <a:off x="2431472" y="1646676"/>
            <a:ext cx="7329055" cy="5871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Случай 1.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774359-BC53-4EBA-BFD3-AE90F75E0B55}"/>
              </a:ext>
            </a:extLst>
          </p:cNvPr>
          <p:cNvSpPr txBox="1"/>
          <p:nvPr/>
        </p:nvSpPr>
        <p:spPr>
          <a:xfrm>
            <a:off x="2431472" y="2427007"/>
            <a:ext cx="7211293" cy="18896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словах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КОРИЦА 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МЕШОК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даже суффиксы не выделяются – сравните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ВЕЩ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ИЦ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– ВЕЩЬ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ПУШ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ПУХ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Другие примеры: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ГЛАЗ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двери,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ЯЗЫЧ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замка,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ЫШК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бутылки,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гвоздя,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НОЖ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гриба.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859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D8E11B-15AD-49AD-859D-3F9D60227383}"/>
              </a:ext>
            </a:extLst>
          </p:cNvPr>
          <p:cNvSpPr txBox="1"/>
          <p:nvPr/>
        </p:nvSpPr>
        <p:spPr>
          <a:xfrm>
            <a:off x="2431472" y="693640"/>
            <a:ext cx="7329055" cy="5871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Случай 1.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774359-BC53-4EBA-BFD3-AE90F75E0B55}"/>
              </a:ext>
            </a:extLst>
          </p:cNvPr>
          <p:cNvSpPr txBox="1"/>
          <p:nvPr/>
        </p:nvSpPr>
        <p:spPr>
          <a:xfrm>
            <a:off x="2549234" y="1280788"/>
            <a:ext cx="7211293" cy="34522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того. Хотя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МОЛОТОК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явно маленький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МОЛОТ,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 используется меньший предмет независимо от «родителя» и сталкиваемся мы с ним куда чаще. Поэтому и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МОЛОТ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несмотря на суффикс, не воспринимается как уменьшительное образование.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Всё это подтверждается отсутствием помет «уменьш.» в словарях у этих слов.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904" y="4564638"/>
            <a:ext cx="2640952" cy="19522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863" y="5320163"/>
            <a:ext cx="1005828" cy="105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26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D8E11B-15AD-49AD-859D-3F9D60227383}"/>
              </a:ext>
            </a:extLst>
          </p:cNvPr>
          <p:cNvSpPr txBox="1"/>
          <p:nvPr/>
        </p:nvSpPr>
        <p:spPr>
          <a:xfrm>
            <a:off x="2521624" y="693639"/>
            <a:ext cx="7329055" cy="5871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Случай 1.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774359-BC53-4EBA-BFD3-AE90F75E0B55}"/>
              </a:ext>
            </a:extLst>
          </p:cNvPr>
          <p:cNvSpPr txBox="1"/>
          <p:nvPr/>
        </p:nvSpPr>
        <p:spPr>
          <a:xfrm>
            <a:off x="2490353" y="1435334"/>
            <a:ext cx="7211293" cy="28129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Итак, отличительная черта «случая 1» - то, что «родители»,  как правило, сохранились в языке и продолжают употребляться в своём прямом значении: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МЕХ, КОРА, ГЛАЗ, ЯЗЫК, ПОЛОТНО, ТЫЧИНА, ПЕСТ, РАДУГА, ХРУСТАЛЬ, ТЕЛА, УСТЬЕ, НОГА, ЯЗЫК, ГОЛОВА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многие другие, но дети от них «отдалились» и перестали быть «маленькими».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523" y="4829576"/>
            <a:ext cx="1697123" cy="15325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952" y="4931071"/>
            <a:ext cx="1254860" cy="13116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50" y="4829576"/>
            <a:ext cx="1966258" cy="14534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329" y="4829576"/>
            <a:ext cx="1802670" cy="135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30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D8E11B-15AD-49AD-859D-3F9D60227383}"/>
              </a:ext>
            </a:extLst>
          </p:cNvPr>
          <p:cNvSpPr txBox="1"/>
          <p:nvPr/>
        </p:nvSpPr>
        <p:spPr>
          <a:xfrm>
            <a:off x="2431472" y="1646676"/>
            <a:ext cx="7329055" cy="5871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774359-BC53-4EBA-BFD3-AE90F75E0B55}"/>
              </a:ext>
            </a:extLst>
          </p:cNvPr>
          <p:cNvSpPr txBox="1"/>
          <p:nvPr/>
        </p:nvSpPr>
        <p:spPr>
          <a:xfrm>
            <a:off x="2549235" y="2233824"/>
            <a:ext cx="4662934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Знаете ли вы, что некогда, в глубине тысячелетий, слово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СОЛНЦЕ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было таким же уменьшительным, как сейчас слово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ОКОН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?  Только во втором случае «родитель» сохранился –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ОКНО.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А вот слово, от которого произошло слово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СОЛНЦЕ,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не сохранилось. Но о том, что оно было, свидетельствует хотя бы уменьшительно-ласкательное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СОЛН</a:t>
            </a:r>
            <a:r>
              <a:rPr lang="ru-RU" sz="2000" b="1" dirty="0">
                <a:solidFill>
                  <a:srgbClr val="0068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ЫШК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 корне которого нет суффикса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–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-.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Почему же мы забыли это слово? 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259" y="2535797"/>
            <a:ext cx="2667268" cy="266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68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D8E11B-15AD-49AD-859D-3F9D60227383}"/>
              </a:ext>
            </a:extLst>
          </p:cNvPr>
          <p:cNvSpPr txBox="1"/>
          <p:nvPr/>
        </p:nvSpPr>
        <p:spPr>
          <a:xfrm>
            <a:off x="2431472" y="796670"/>
            <a:ext cx="35314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774359-BC53-4EBA-BFD3-AE90F75E0B55}"/>
              </a:ext>
            </a:extLst>
          </p:cNvPr>
          <p:cNvSpPr txBox="1"/>
          <p:nvPr/>
        </p:nvSpPr>
        <p:spPr>
          <a:xfrm>
            <a:off x="2490353" y="1443001"/>
            <a:ext cx="3413684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Еще филолог 18 века Якоб Гримм считал, что причина в том, что люди часто называли светило словом, выражающим с помощью суффикса не «малость», а отношение – то, что солнце им «любезно».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Диминутив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вытеснил «родителя» и утратил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диминутивность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126" y="437882"/>
            <a:ext cx="2528888" cy="3429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62" y="2676986"/>
            <a:ext cx="2943727" cy="362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90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6163354" y="2305319"/>
            <a:ext cx="2494098" cy="1826412"/>
            <a:chOff x="6222236" y="2305319"/>
            <a:chExt cx="2435216" cy="182641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236" y="2305319"/>
              <a:ext cx="2435216" cy="182641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222236" y="3762399"/>
              <a:ext cx="2435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зяблик</a:t>
              </a:r>
              <a:endParaRPr lang="ru-RU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D8E11B-15AD-49AD-859D-3F9D60227383}"/>
              </a:ext>
            </a:extLst>
          </p:cNvPr>
          <p:cNvSpPr txBox="1"/>
          <p:nvPr/>
        </p:nvSpPr>
        <p:spPr>
          <a:xfrm>
            <a:off x="2431472" y="796670"/>
            <a:ext cx="35314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774359-BC53-4EBA-BFD3-AE90F75E0B55}"/>
              </a:ext>
            </a:extLst>
          </p:cNvPr>
          <p:cNvSpPr txBox="1"/>
          <p:nvPr/>
        </p:nvSpPr>
        <p:spPr>
          <a:xfrm>
            <a:off x="2490353" y="1443001"/>
            <a:ext cx="3413684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 русском языке таких слов тоже много. Среди них очень много названий птиц: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ЛАСТОЧКА, ЗЯБЛИК, СОЙКА, ВАРАКУШКА, РЯБЧИК, КОБЧИК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и даже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ПТИЦА!</a:t>
            </a:r>
            <a:endParaRPr lang="ru-RU" sz="24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6222236" y="540913"/>
            <a:ext cx="2435216" cy="1764406"/>
            <a:chOff x="6222236" y="540913"/>
            <a:chExt cx="2435216" cy="176440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236" y="540913"/>
              <a:ext cx="2435216" cy="176440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222236" y="1935987"/>
              <a:ext cx="2435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ласточка</a:t>
              </a:r>
              <a:endParaRPr lang="ru-RU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119719" y="4131731"/>
            <a:ext cx="2537733" cy="1845462"/>
            <a:chOff x="6118350" y="2755707"/>
            <a:chExt cx="2537733" cy="184546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8350" y="2755707"/>
              <a:ext cx="2537733" cy="182641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220867" y="4231837"/>
              <a:ext cx="2435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рябчик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430009" y="5320986"/>
            <a:ext cx="3474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Древнерусское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ПТА (ПЪТА)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«птица» давно забыто.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842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5904037" y="1858434"/>
            <a:ext cx="3924300" cy="3141131"/>
            <a:chOff x="6222236" y="2305319"/>
            <a:chExt cx="2435216" cy="182641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236" y="2305319"/>
              <a:ext cx="2435216" cy="182641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222236" y="3762399"/>
              <a:ext cx="2435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зяблик</a:t>
              </a:r>
              <a:endParaRPr lang="ru-RU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D8E11B-15AD-49AD-859D-3F9D60227383}"/>
              </a:ext>
            </a:extLst>
          </p:cNvPr>
          <p:cNvSpPr txBox="1"/>
          <p:nvPr/>
        </p:nvSpPr>
        <p:spPr>
          <a:xfrm>
            <a:off x="2431472" y="796670"/>
            <a:ext cx="35314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774359-BC53-4EBA-BFD3-AE90F75E0B55}"/>
              </a:ext>
            </a:extLst>
          </p:cNvPr>
          <p:cNvSpPr txBox="1"/>
          <p:nvPr/>
        </p:nvSpPr>
        <p:spPr>
          <a:xfrm>
            <a:off x="2490353" y="1821151"/>
            <a:ext cx="3413684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Также рано утрачено древнерусское название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ЗЯБЕЛ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см.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зяблик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исконное, от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зябел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от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zenba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«зяблик», до сих пор в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нек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слав.яз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.» [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Шанский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Боброва 1994]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61758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D8E11B-15AD-49AD-859D-3F9D60227383}"/>
              </a:ext>
            </a:extLst>
          </p:cNvPr>
          <p:cNvSpPr txBox="1"/>
          <p:nvPr/>
        </p:nvSpPr>
        <p:spPr>
          <a:xfrm>
            <a:off x="2431472" y="796670"/>
            <a:ext cx="35314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774359-BC53-4EBA-BFD3-AE90F75E0B55}"/>
              </a:ext>
            </a:extLst>
          </p:cNvPr>
          <p:cNvSpPr txBox="1"/>
          <p:nvPr/>
        </p:nvSpPr>
        <p:spPr>
          <a:xfrm>
            <a:off x="2490353" y="1821151"/>
            <a:ext cx="3413684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Но ещё в 18 веке, по данным «Словаря русского языка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XVIII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века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», пары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пенка – пеночка,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рябец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– рябчик, соя – сойка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были такими же живыми, как сегодня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чиж – чижик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endParaRPr lang="ru-RU" sz="24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096000" y="1821152"/>
            <a:ext cx="3786281" cy="3046988"/>
            <a:chOff x="6118350" y="2755707"/>
            <a:chExt cx="2537733" cy="184546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8350" y="2755707"/>
              <a:ext cx="2537733" cy="182641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220867" y="4231837"/>
              <a:ext cx="2435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рябчик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67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84B061-FEBA-4B87-95B9-62F286FF6680}"/>
              </a:ext>
            </a:extLst>
          </p:cNvPr>
          <p:cNvSpPr txBox="1"/>
          <p:nvPr/>
        </p:nvSpPr>
        <p:spPr>
          <a:xfrm>
            <a:off x="2313710" y="4721119"/>
            <a:ext cx="7536872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В русском языке существует много диминутивов, к которым нелегко найти пару из “стандартного” мира.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4D880922-EE42-48B0-91D8-7C08C6B92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710" y="568036"/>
            <a:ext cx="7370618" cy="399443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Диминутивы</a:t>
            </a:r>
            <a:r>
              <a:rPr lang="ru-RU" sz="3200" dirty="0"/>
              <a:t> (уменьшительно-ласкательные образования) – это неотъемлемая часть русского языка. Они активно и регулярно образуются от существительных как для обозначения предметов меньшего размера, чем «стандартные», так и для передачи различных оттенков отношения. Однако, не всё так просто.</a:t>
            </a:r>
          </a:p>
        </p:txBody>
      </p:sp>
    </p:spTree>
    <p:extLst>
      <p:ext uri="{BB962C8B-B14F-4D97-AF65-F5344CB8AC3E}">
        <p14:creationId xmlns:p14="http://schemas.microsoft.com/office/powerpoint/2010/main" val="3421271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D8E11B-15AD-49AD-859D-3F9D60227383}"/>
              </a:ext>
            </a:extLst>
          </p:cNvPr>
          <p:cNvSpPr txBox="1"/>
          <p:nvPr/>
        </p:nvSpPr>
        <p:spPr>
          <a:xfrm>
            <a:off x="2431472" y="796670"/>
            <a:ext cx="35314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096000" y="1443000"/>
            <a:ext cx="3735398" cy="3605249"/>
            <a:chOff x="6222236" y="540913"/>
            <a:chExt cx="2435216" cy="176440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236" y="540913"/>
              <a:ext cx="2435216" cy="17644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222236" y="1935987"/>
              <a:ext cx="2435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ласточка</a:t>
              </a:r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360602" y="5712922"/>
            <a:ext cx="747079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Словаре Академии российской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Ластка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и, ж.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 же, что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ласточка»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3804" y="1335553"/>
            <a:ext cx="3299115" cy="4484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Голубь и ласточка любимые Богом птицы.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(…) 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Гнездо ласточки разорять грех. Кто разорит гнездо ласточки, у того будут веснушки. Благовещенье без ласточек, холодная весна. Ранние ласточки к счастливому году.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(…)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Ластушка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ласкательное, приветливое обращенье к близкой женщине, сестре, невесте. (…)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Ластушенок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м.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ластушата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мн. ласточкин птенец».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593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D8E11B-15AD-49AD-859D-3F9D60227383}"/>
              </a:ext>
            </a:extLst>
          </p:cNvPr>
          <p:cNvSpPr txBox="1"/>
          <p:nvPr/>
        </p:nvSpPr>
        <p:spPr>
          <a:xfrm>
            <a:off x="2431472" y="796670"/>
            <a:ext cx="35314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4259" y="1335553"/>
            <a:ext cx="72250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Наконец, </a:t>
            </a:r>
            <a:r>
              <a:rPr lang="be-BY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столетия назад мы ласково называли друг друга названиями птиц: </a:t>
            </a:r>
            <a:r>
              <a:rPr lang="be-BY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касатка</a:t>
            </a:r>
            <a:r>
              <a:rPr lang="be-BY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e-BY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касаточка</a:t>
            </a:r>
            <a:r>
              <a:rPr lang="be-BY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be-BY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касатик, соколик, голубчик</a:t>
            </a:r>
            <a:r>
              <a:rPr lang="be-BY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be-BY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голубушка</a:t>
            </a:r>
            <a:r>
              <a:rPr lang="be-BY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e-BY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лебёдка </a:t>
            </a:r>
            <a:r>
              <a:rPr lang="be-BY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be-BY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лебёдушка</a:t>
            </a:r>
            <a:r>
              <a:rPr lang="be-BY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так и современные мамы пишут о своих детях в соцсетях: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«Моя маленькая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птичка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сделала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дракошика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ласточка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моя, ты мое счастье!»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81" y="3863403"/>
            <a:ext cx="3721637" cy="248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5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8" y="0"/>
            <a:ext cx="12124792" cy="690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25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4309" y="791794"/>
            <a:ext cx="70833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Бывшие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диминутивы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слова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девочка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мальчик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внучка, бабушка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дедушка, бабочка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козявка, яйцо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ряпушка, волнушка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курица, пятка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пупок, зрачок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макушка, лягушка и тушканчик, пупырышек и веснушка, удочка и венок.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540" y="3654116"/>
            <a:ext cx="5222920" cy="28116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80959" y="5925815"/>
            <a:ext cx="3068469" cy="4221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«…вышла старшая ВНУКА…»</a:t>
            </a:r>
            <a:endParaRPr lang="ru-RU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320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4309" y="791794"/>
            <a:ext cx="7083381" cy="16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одних случаях «родители» исчезли, как МАКУША, РЯПУСА, ВОЛНУХА, КОЗЯВА, ЯЕ, БАБА «насекомое», ПУПЫРЬ, ВЕСНУХА.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752" y="2699197"/>
            <a:ext cx="3814495" cy="32122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26031" y="5938996"/>
            <a:ext cx="2339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ЯЕ – ЯЙЦО - ЯИЧКО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820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4309" y="791794"/>
            <a:ext cx="70833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 других они стали редкими, как МАЛЕЦ, ПУП, ПЯТА, ЗРАК, ЛЯГУХА, ТУШКАН.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6031" y="5938996"/>
            <a:ext cx="237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МАЛЕЦ - МАЛЬЧИК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171" y="1992123"/>
            <a:ext cx="1925656" cy="38019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21734" y="2870847"/>
            <a:ext cx="18116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малец, кура,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лягуха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сохранились в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разговорной речи и диалектах. 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32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4309" y="791794"/>
            <a:ext cx="7083381" cy="28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В-третьих – просто потихоньку вытесняются на периферию, например, БАБА в значении «мама родителя» осталось только в детской речи, в то время как БАБУШКА используется даже в юридических текстах. 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438" y="6037616"/>
            <a:ext cx="2108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БАБА - БАБУШКА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597" y="3545624"/>
            <a:ext cx="3388403" cy="254130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95999" y="3886822"/>
            <a:ext cx="39806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Последнее официальное использование слова БАБА в значении «бабушка»: «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Иоанна IV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баба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прежде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такожде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с Филиппом 2 о королевстве спор имела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4792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4309" y="791794"/>
            <a:ext cx="70833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Пята, уда, дуда, цвет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«цветок»,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зрак, пуп, ветвь, дева, кроха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(в 2х значениях, прямом ‘малая частица’ и переносном ‘маленькое существо, ребенок’)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вервь, чара, кус, улита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стали стилистическими архаизмами.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943341" y="3547829"/>
            <a:ext cx="5349528" cy="2862322"/>
            <a:chOff x="4566079" y="3496314"/>
            <a:chExt cx="5349528" cy="286232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66079" y="5989304"/>
              <a:ext cx="31526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ВЕТВЬ – ВЕТКА - ВЕТОЧКА</a:t>
              </a:r>
              <a:endParaRPr lang="ru-RU" dirty="0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497" y="3496314"/>
              <a:ext cx="1973060" cy="2541302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7850105" y="5989304"/>
              <a:ext cx="20655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ДЕВА - ДЕВОЧКА</a:t>
              </a:r>
              <a:endParaRPr lang="ru-RU" dirty="0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630414"/>
            <a:ext cx="2288948" cy="243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37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4309" y="791794"/>
            <a:ext cx="7083381" cy="3357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поэт Державин пишет о Потёмкине, что он 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«рядит щёголей в БОТИНЫ…»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делая примечание: «Лёгкие сапожки, которые ввёл Его Светлость в употребление своим примером». Французское 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bottine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сначала превратилось в 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ботины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35" y="3968626"/>
            <a:ext cx="1671180" cy="20815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1435" y="6050140"/>
            <a:ext cx="175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Г.Р.Державин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21140"/>
            <a:ext cx="1798749" cy="2398332"/>
          </a:xfrm>
          <a:prstGeom prst="rect">
            <a:avLst/>
          </a:prstGeom>
        </p:spPr>
      </p:pic>
      <p:sp>
        <p:nvSpPr>
          <p:cNvPr id="11" name="Выноска 1 10"/>
          <p:cNvSpPr/>
          <p:nvPr/>
        </p:nvSpPr>
        <p:spPr>
          <a:xfrm>
            <a:off x="8208134" y="4635896"/>
            <a:ext cx="1468192" cy="361108"/>
          </a:xfrm>
          <a:prstGeom prst="borderCallout1">
            <a:avLst>
              <a:gd name="adj1" fmla="val 98060"/>
              <a:gd name="adj2" fmla="val -19737"/>
              <a:gd name="adj3" fmla="val 356105"/>
              <a:gd name="adj4" fmla="val -6026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Ботины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355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4309" y="791794"/>
            <a:ext cx="70833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нашлась  та самая 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БУТЫЛА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(первый раз слово употреблено в 1714 году). Это один из разнообразных вариантов, передававших французское 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bouteille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или немецкое 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buttel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Победили в итоге первые варианты — 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бутыль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(1694) и обычное сегодня 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бутылка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(1702). А было еще и 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бутель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(1706)!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638" y="3632726"/>
            <a:ext cx="3644721" cy="267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1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D8E11B-15AD-49AD-859D-3F9D60227383}"/>
              </a:ext>
            </a:extLst>
          </p:cNvPr>
          <p:cNvSpPr txBox="1"/>
          <p:nvPr/>
        </p:nvSpPr>
        <p:spPr>
          <a:xfrm>
            <a:off x="2431472" y="1646676"/>
            <a:ext cx="732905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Некоторые самые обычные слова, типа </a:t>
            </a:r>
            <a:r>
              <a:rPr lang="ru-RU" sz="2400" b="1" cap="all" dirty="0">
                <a:latin typeface="Times New Roman" panose="02020603050405020304" pitchFamily="18" charset="0"/>
                <a:ea typeface="Calibri" panose="020F0502020204030204" pitchFamily="34" charset="0"/>
              </a:rPr>
              <a:t>кор</a:t>
            </a:r>
            <a:r>
              <a:rPr lang="ru-RU" sz="24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иц</a:t>
            </a:r>
            <a:r>
              <a:rPr lang="ru-RU" sz="2400" b="1" cap="all" dirty="0">
                <a:latin typeface="Times New Roman" panose="02020603050405020304" pitchFamily="18" charset="0"/>
                <a:ea typeface="Calibri" panose="020F0502020204030204" pitchFamily="34" charset="0"/>
              </a:rPr>
              <a:t>а, меш</a:t>
            </a:r>
            <a:r>
              <a:rPr lang="ru-RU" sz="24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</a:t>
            </a:r>
            <a:r>
              <a:rPr lang="ru-RU" sz="2400" b="1" cap="all" dirty="0">
                <a:latin typeface="Times New Roman" panose="02020603050405020304" pitchFamily="18" charset="0"/>
                <a:ea typeface="Calibri" panose="020F0502020204030204" pitchFamily="34" charset="0"/>
              </a:rPr>
              <a:t>, полотен</a:t>
            </a:r>
            <a:r>
              <a:rPr lang="ru-RU" sz="24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</a:t>
            </a:r>
            <a:r>
              <a:rPr lang="ru-RU" sz="2400" b="1" cap="all" dirty="0">
                <a:latin typeface="Times New Roman" panose="02020603050405020304" pitchFamily="18" charset="0"/>
                <a:ea typeface="Calibri" panose="020F0502020204030204" pitchFamily="34" charset="0"/>
              </a:rPr>
              <a:t>е,  глаз</a:t>
            </a:r>
            <a:r>
              <a:rPr lang="ru-RU" sz="24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(дверной), </a:t>
            </a:r>
            <a:r>
              <a:rPr lang="ru-RU" sz="2400" b="1" cap="all" dirty="0">
                <a:latin typeface="Times New Roman" panose="02020603050405020304" pitchFamily="18" charset="0"/>
                <a:ea typeface="Calibri" panose="020F0502020204030204" pitchFamily="34" charset="0"/>
              </a:rPr>
              <a:t>пест</a:t>
            </a:r>
            <a:r>
              <a:rPr lang="ru-RU" sz="24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(цветка), </a:t>
            </a:r>
            <a:r>
              <a:rPr lang="ru-RU" sz="2400" b="1" cap="all" dirty="0">
                <a:latin typeface="Times New Roman" panose="02020603050405020304" pitchFamily="18" charset="0"/>
                <a:ea typeface="Calibri" panose="020F0502020204030204" pitchFamily="34" charset="0"/>
              </a:rPr>
              <a:t>хрустал</a:t>
            </a:r>
            <a:r>
              <a:rPr lang="ru-RU" sz="24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ик</a:t>
            </a:r>
            <a:r>
              <a:rPr lang="ru-RU" sz="2400" cap="all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(глаза), </a:t>
            </a:r>
            <a:r>
              <a:rPr lang="ru-RU" sz="2400" b="1" cap="all" dirty="0">
                <a:latin typeface="Times New Roman" panose="02020603050405020304" pitchFamily="18" charset="0"/>
                <a:ea typeface="Calibri" panose="020F0502020204030204" pitchFamily="34" charset="0"/>
              </a:rPr>
              <a:t>крест</a:t>
            </a:r>
            <a:r>
              <a:rPr lang="ru-RU" sz="24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ец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(часть позвоночника) и так далее, некогда были образованы с помощью уменьшительных суффиксов,  но сейчас не воспринимаются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диминутивами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774359-BC53-4EBA-BFD3-AE90F75E0B55}"/>
              </a:ext>
            </a:extLst>
          </p:cNvPr>
          <p:cNvSpPr txBox="1"/>
          <p:nvPr/>
        </p:nvSpPr>
        <p:spPr>
          <a:xfrm>
            <a:off x="2431472" y="4486320"/>
            <a:ext cx="721129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Семантически они очень далеко разошлись со своими «родителями» - производящими словами </a:t>
            </a:r>
            <a:r>
              <a:rPr lang="ru-RU" sz="2400" b="1" cap="all" dirty="0">
                <a:latin typeface="Times New Roman" panose="02020603050405020304" pitchFamily="18" charset="0"/>
                <a:ea typeface="Calibri" panose="020F0502020204030204" pitchFamily="34" charset="0"/>
              </a:rPr>
              <a:t>мех, кора, полотно, пест, хрусталь, крест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6991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4309" y="791794"/>
            <a:ext cx="70833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Иногда, люди пишут и говорят вместо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диминутивов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слова без суффиксов для придания речи солидности, например,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сосуля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вместо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сосулька,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пуп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вместо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пупок.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В официальной и научной речи, в документах вместо уже привычных бывших нейтральных или разговорных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диминутивов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хорёк, селёдка, картошка, редиска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используются слова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хорь, сельдь, картофель, редис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638" y="3761999"/>
            <a:ext cx="3644721" cy="2420322"/>
          </a:xfrm>
          <a:prstGeom prst="rect">
            <a:avLst/>
          </a:prstGeom>
        </p:spPr>
      </p:pic>
      <p:sp>
        <p:nvSpPr>
          <p:cNvPr id="3" name="Выноска 1 2"/>
          <p:cNvSpPr/>
          <p:nvPr/>
        </p:nvSpPr>
        <p:spPr>
          <a:xfrm>
            <a:off x="8229601" y="4238064"/>
            <a:ext cx="1562636" cy="1107584"/>
          </a:xfrm>
          <a:prstGeom prst="borderCallout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Сосуля</a:t>
            </a:r>
            <a:r>
              <a:rPr lang="ru-RU" dirty="0" smtClean="0"/>
              <a:t> или сосулька?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657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4309" y="791794"/>
            <a:ext cx="70833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 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фляга, 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получилось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путем «отвинчивания» 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от 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фляжка, 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образцу 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бумага — бумажка, 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 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здесь всё же настоящий суффикс: с его помощью было приспособлено к русскому языку немецкое </a:t>
            </a:r>
            <a:r>
              <a:rPr lang="ru-RU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flasche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379" y="4419263"/>
            <a:ext cx="1891461" cy="18398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19" y="3798925"/>
            <a:ext cx="1847260" cy="24602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54309" y="2176789"/>
            <a:ext cx="7194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Фляга, 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есть 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фляжка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 «отвинченным 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-к», 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в случае с 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зонтом, 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стало обозначать или большой предмет — или тот же самый, но более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солидно..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040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521734"/>
            <a:ext cx="6096000" cy="21253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Отвинчивание настоящих, но давно и прочно прилипших к слову суффиксов называется «обратной деривацией», и этим любят заниматься дети.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Рюмка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становится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рюмой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шапка  -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шапой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сосиска -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сосисой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 Иногда при этом получаются реальные слова, например,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чаша, лава, вила.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941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2113" y="1274155"/>
            <a:ext cx="71477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хозяева питомцев с помощью такой же обратной деривации, наоборот, добавляют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мимимишности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называя их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щен,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птен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улита, дворняга, улита, кроха, кнопа… 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улита, дворняга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кроха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«настоящие», а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кнопа, щен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птен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«придуманные». Но в любом случае тут «дырка от суффикса» — усилитель эмоционального заряда.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273" y="4134118"/>
            <a:ext cx="2705100" cy="180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1496" y="5937518"/>
            <a:ext cx="258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Щен, но не дворняга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21" y="4134118"/>
            <a:ext cx="2697652" cy="180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87921" y="5978515"/>
            <a:ext cx="269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Кнопа или кроха?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905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D8E11B-15AD-49AD-859D-3F9D60227383}"/>
              </a:ext>
            </a:extLst>
          </p:cNvPr>
          <p:cNvSpPr txBox="1"/>
          <p:nvPr/>
        </p:nvSpPr>
        <p:spPr>
          <a:xfrm>
            <a:off x="2431472" y="1646676"/>
            <a:ext cx="732905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Некоторые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застывшие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диминутивы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как </a:t>
            </a:r>
            <a:r>
              <a:rPr lang="ru-RU" sz="2400" b="1" cap="all" dirty="0">
                <a:latin typeface="Times New Roman" panose="02020603050405020304" pitchFamily="18" charset="0"/>
                <a:ea typeface="Calibri" panose="020F0502020204030204" pitchFamily="34" charset="0"/>
              </a:rPr>
              <a:t>ласт</a:t>
            </a:r>
            <a:r>
              <a:rPr lang="ru-RU" sz="24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очк</a:t>
            </a:r>
            <a:r>
              <a:rPr lang="ru-RU" sz="2400" b="1" cap="all" dirty="0">
                <a:latin typeface="Times New Roman" panose="02020603050405020304" pitchFamily="18" charset="0"/>
                <a:ea typeface="Calibri" panose="020F0502020204030204" pitchFamily="34" charset="0"/>
              </a:rPr>
              <a:t>а, сой</a:t>
            </a:r>
            <a:r>
              <a:rPr lang="ru-RU" sz="24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sz="2400" b="1" cap="all" dirty="0">
                <a:latin typeface="Times New Roman" panose="02020603050405020304" pitchFamily="18" charset="0"/>
                <a:ea typeface="Calibri" panose="020F0502020204030204" pitchFamily="34" charset="0"/>
              </a:rPr>
              <a:t>а, внуч</a:t>
            </a:r>
            <a:r>
              <a:rPr lang="ru-RU" sz="24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sz="2400" b="1" cap="all" dirty="0">
                <a:latin typeface="Times New Roman" panose="02020603050405020304" pitchFamily="18" charset="0"/>
                <a:ea typeface="Calibri" panose="020F0502020204030204" pitchFamily="34" charset="0"/>
              </a:rPr>
              <a:t>а, ботин</a:t>
            </a:r>
            <a:r>
              <a:rPr lang="ru-RU" sz="24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sz="2400" b="1" cap="all" dirty="0">
                <a:latin typeface="Times New Roman" panose="02020603050405020304" pitchFamily="18" charset="0"/>
                <a:ea typeface="Calibri" panose="020F0502020204030204" pitchFamily="34" charset="0"/>
              </a:rPr>
              <a:t>и, сосуль</a:t>
            </a:r>
            <a:r>
              <a:rPr lang="ru-RU" sz="24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sz="2400" b="1" cap="all" dirty="0">
                <a:latin typeface="Times New Roman" panose="02020603050405020304" pitchFamily="18" charset="0"/>
                <a:ea typeface="Calibri" panose="020F0502020204030204" pitchFamily="34" charset="0"/>
              </a:rPr>
              <a:t>и, пуп</a:t>
            </a:r>
            <a:r>
              <a:rPr lang="ru-RU" sz="24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</a:t>
            </a:r>
            <a:r>
              <a:rPr lang="ru-RU" sz="2400" b="1" cap="all" dirty="0">
                <a:latin typeface="Times New Roman" panose="02020603050405020304" pitchFamily="18" charset="0"/>
                <a:ea typeface="Calibri" panose="020F0502020204030204" pitchFamily="34" charset="0"/>
              </a:rPr>
              <a:t>, вет</a:t>
            </a:r>
            <a:r>
              <a:rPr lang="ru-RU" sz="24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sz="2400" b="1" cap="all" dirty="0"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вытеснили слова, от которых произошли, или же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употребялются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чаще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них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774359-BC53-4EBA-BFD3-AE90F75E0B55}"/>
              </a:ext>
            </a:extLst>
          </p:cNvPr>
          <p:cNvSpPr txBox="1"/>
          <p:nvPr/>
        </p:nvSpPr>
        <p:spPr>
          <a:xfrm>
            <a:off x="2431472" y="4486320"/>
            <a:ext cx="721129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сравните </a:t>
            </a:r>
            <a:r>
              <a:rPr lang="ru-RU" sz="2400" b="1" cap="all" dirty="0">
                <a:latin typeface="Times New Roman" panose="02020603050405020304" pitchFamily="18" charset="0"/>
                <a:ea typeface="Calibri" panose="020F0502020204030204" pitchFamily="34" charset="0"/>
              </a:rPr>
              <a:t>селёд</a:t>
            </a:r>
            <a:r>
              <a:rPr lang="ru-RU" sz="24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sz="2400" b="1" cap="all" dirty="0"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2400" cap="all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2400" b="1" cap="all" dirty="0">
                <a:latin typeface="Times New Roman" panose="02020603050405020304" pitchFamily="18" charset="0"/>
                <a:ea typeface="Calibri" panose="020F0502020204030204" pitchFamily="34" charset="0"/>
              </a:rPr>
              <a:t>сельдь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b="1" cap="all" dirty="0">
                <a:latin typeface="Times New Roman" panose="02020603050405020304" pitchFamily="18" charset="0"/>
                <a:ea typeface="Calibri" panose="020F0502020204030204" pitchFamily="34" charset="0"/>
              </a:rPr>
              <a:t>чаш</a:t>
            </a:r>
            <a:r>
              <a:rPr lang="ru-RU" sz="24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sz="2400" b="1" cap="all" dirty="0"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2400" b="1" cap="all" dirty="0">
                <a:latin typeface="Times New Roman" panose="02020603050405020304" pitchFamily="18" charset="0"/>
                <a:ea typeface="Calibri" panose="020F0502020204030204" pitchFamily="34" charset="0"/>
              </a:rPr>
              <a:t>чаша, ПУП</a:t>
            </a:r>
            <a:r>
              <a:rPr lang="ru-RU" sz="24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</a:t>
            </a:r>
            <a:r>
              <a:rPr lang="ru-RU" sz="2400" b="1" cap="all" dirty="0">
                <a:latin typeface="Times New Roman" panose="02020603050405020304" pitchFamily="18" charset="0"/>
                <a:ea typeface="Calibri" panose="020F0502020204030204" pitchFamily="34" charset="0"/>
              </a:rPr>
              <a:t> и ПУП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50923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D8E11B-15AD-49AD-859D-3F9D60227383}"/>
              </a:ext>
            </a:extLst>
          </p:cNvPr>
          <p:cNvSpPr txBox="1"/>
          <p:nvPr/>
        </p:nvSpPr>
        <p:spPr>
          <a:xfrm>
            <a:off x="2431472" y="1646676"/>
            <a:ext cx="732905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Иногда производящие слова, ставшие более редкими, употребляются, чтобы придать речи официальный или возвышенный характер.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774359-BC53-4EBA-BFD3-AE90F75E0B55}"/>
              </a:ext>
            </a:extLst>
          </p:cNvPr>
          <p:cNvSpPr txBox="1"/>
          <p:nvPr/>
        </p:nvSpPr>
        <p:spPr>
          <a:xfrm>
            <a:off x="2490352" y="3275706"/>
            <a:ext cx="3717265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Интересно, что с этой целью могут использоваться и т.н. обратные дериваты: ЗОНТ (от </a:t>
            </a:r>
            <a:r>
              <a:rPr lang="ru-RU" sz="2400" cap="all" dirty="0">
                <a:latin typeface="Times New Roman" panose="02020603050405020304" pitchFamily="18" charset="0"/>
                <a:ea typeface="Calibri" panose="020F0502020204030204" pitchFamily="34" charset="0"/>
              </a:rPr>
              <a:t>зонтик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адаптированного голландского 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zonnedek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17" y="2698648"/>
            <a:ext cx="3552910" cy="355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2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D8E11B-15AD-49AD-859D-3F9D60227383}"/>
              </a:ext>
            </a:extLst>
          </p:cNvPr>
          <p:cNvSpPr txBox="1"/>
          <p:nvPr/>
        </p:nvSpPr>
        <p:spPr>
          <a:xfrm>
            <a:off x="2431472" y="440740"/>
            <a:ext cx="7329055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Интересно, что иногда создаются «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псевдородители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». То есть у слов «отламывают» не суффиксы, а ошибочно принимаемые за них «родные части». Самый известный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пример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— 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 в слове 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зонтик, 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заимствованном из голландского 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zonnedek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(навес от солнца на корабле). В русском языке 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ek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 превратилось в 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ик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, 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потом было принято за уменьшительный суффикс, как в словах 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столик, шарфик, 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а потом в результате его «отвинчивания» получилось 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зонт.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48" y="4226392"/>
            <a:ext cx="4491750" cy="205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52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D8E11B-15AD-49AD-859D-3F9D60227383}"/>
              </a:ext>
            </a:extLst>
          </p:cNvPr>
          <p:cNvSpPr txBox="1"/>
          <p:nvPr/>
        </p:nvSpPr>
        <p:spPr>
          <a:xfrm>
            <a:off x="2431472" y="1646676"/>
            <a:ext cx="7329055" cy="5871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Случай 1.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774359-BC53-4EBA-BFD3-AE90F75E0B55}"/>
              </a:ext>
            </a:extLst>
          </p:cNvPr>
          <p:cNvSpPr txBox="1"/>
          <p:nvPr/>
        </p:nvSpPr>
        <p:spPr>
          <a:xfrm>
            <a:off x="2549234" y="2233824"/>
            <a:ext cx="7211293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Изучая школьные предметы, мы сталкиваемся с такими терминами, как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ПЕСТИК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ТЫЧИНКИ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(половые органы цветка), кровяные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ТЕЛЬЦА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УСТЬИЦЕ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(отверстие на поверхности листка),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КРЕСТЕЦ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(часть позвоночника),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РАДУЖКА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ХРУСТАЛИК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(часть глаза) и т.д. По значению эти слова не похожи на уменьшительные, они обозначают совершенно отдельные объекты. А вот по форме – да. 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Пестик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– как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БИЛЕТ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крестец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– как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ХЛЕБ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ЕЦ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тельца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– как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ДЕРЕВ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А, радужка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хрусталик –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как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cap="all" dirty="0">
                <a:latin typeface="Times New Roman" panose="02020603050405020304" pitchFamily="18" charset="0"/>
                <a:ea typeface="Calibri" panose="020F0502020204030204" pitchFamily="34" charset="0"/>
              </a:rPr>
              <a:t>дорож</a:t>
            </a:r>
            <a:r>
              <a:rPr lang="ru-RU" sz="24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sz="2400" b="1" cap="all" dirty="0"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2400" cap="all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2400" b="1" cap="all" dirty="0">
                <a:latin typeface="Times New Roman" panose="02020603050405020304" pitchFamily="18" charset="0"/>
                <a:ea typeface="Calibri" panose="020F0502020204030204" pitchFamily="34" charset="0"/>
              </a:rPr>
              <a:t>нол</a:t>
            </a:r>
            <a:r>
              <a:rPr lang="ru-RU" sz="24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и т.д.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61553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D8E11B-15AD-49AD-859D-3F9D60227383}"/>
              </a:ext>
            </a:extLst>
          </p:cNvPr>
          <p:cNvSpPr txBox="1"/>
          <p:nvPr/>
        </p:nvSpPr>
        <p:spPr>
          <a:xfrm>
            <a:off x="2431472" y="1646676"/>
            <a:ext cx="7329055" cy="5871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Случай 1.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774359-BC53-4EBA-BFD3-AE90F75E0B55}"/>
              </a:ext>
            </a:extLst>
          </p:cNvPr>
          <p:cNvSpPr txBox="1"/>
          <p:nvPr/>
        </p:nvSpPr>
        <p:spPr>
          <a:xfrm>
            <a:off x="2549234" y="2233824"/>
            <a:ext cx="7211293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Почему же эти термины напоминают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диминутивы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? Потому что учёные назвали все эти части организмов растений и животных по ассоциации с бытовыми и природными предметами или явлениями: радуга, хрусталь, тела, крест и пр. Некоторые бытовые предметы и их названия уже редко употребляются, например,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ТЫЧИНа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(«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всякий прут и хворостина, колышек, лучина, воткнутая в землю» (Даль, в статье «тыкать»)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ПЕСТ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85322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https://fhd.multiurok.ru/b/a/8/ba85921ea847ba8b40f083d74627fa7804d95c50/img_phpeRg7eH_Vzaimosvyaz-organov-rasteniya-kak-organizma_1_16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22650" r="6250" b="16025"/>
          <a:stretch/>
        </p:blipFill>
        <p:spPr bwMode="auto">
          <a:xfrm>
            <a:off x="2381518" y="2521327"/>
            <a:ext cx="3714482" cy="2437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Объект 7" descr="https://ae01.alicdn.com/kf/HTB1EP_uklTH8KJjy0Fiq6ARsXXaP/Classic-Resin-Mortar-Pestle-Set-Guacamole-Herbs-Spice-Grinder-Bowl-Food-Mill-Mixing-Bowl-Rod-Kitchen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t="2021" r="10859" b="29959"/>
          <a:stretch/>
        </p:blipFill>
        <p:spPr bwMode="auto">
          <a:xfrm>
            <a:off x="6479206" y="2443735"/>
            <a:ext cx="2999645" cy="2630541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2573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1572</Words>
  <Application>Microsoft Office PowerPoint</Application>
  <PresentationFormat>Широкоэкранный</PresentationFormat>
  <Paragraphs>73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Тема Office</vt:lpstr>
      <vt:lpstr>СУНДУЧОК С ЗАСТЫВШИМИ ДИМИНУТИВАМИ: УМЕНЬШИТЕЛЬНО-ЛАСКАТЕЛЬНЫЕ СЛОВА В РУССКОМ ЯЗЫКЕ </vt:lpstr>
      <vt:lpstr>Диминутивы (уменьшительно-ласкательные образования) – это неотъемлемая часть русского языка. Они активно и регулярно образуются от существительных как для обозначения предметов меньшего размера, чем «стандартные», так и для передачи различных оттенков отношения. Однако, не всё так просто.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User</cp:lastModifiedBy>
  <cp:revision>22</cp:revision>
  <dcterms:created xsi:type="dcterms:W3CDTF">2019-11-23T15:16:25Z</dcterms:created>
  <dcterms:modified xsi:type="dcterms:W3CDTF">2019-11-24T06:50:21Z</dcterms:modified>
</cp:coreProperties>
</file>